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6" r:id="rId9"/>
    <p:sldId id="265" r:id="rId10"/>
    <p:sldId id="268" r:id="rId11"/>
    <p:sldId id="267" r:id="rId12"/>
    <p:sldId id="269" r:id="rId13"/>
    <p:sldId id="272" r:id="rId14"/>
    <p:sldId id="271" r:id="rId15"/>
    <p:sldId id="270" r:id="rId16"/>
    <p:sldId id="274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E20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1583" autoAdjust="0"/>
  </p:normalViewPr>
  <p:slideViewPr>
    <p:cSldViewPr snapToGrid="0">
      <p:cViewPr varScale="1">
        <p:scale>
          <a:sx n="78" d="100"/>
          <a:sy n="78" d="100"/>
        </p:scale>
        <p:origin x="74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B5DD4-3EA8-4604-8560-409F98D761A6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E877F-3467-495F-97F1-050AA4153B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572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832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2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510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361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016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553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9227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642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2166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381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49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115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785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37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252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FE877F-3467-495F-97F1-050AA4153BA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26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0349E-13DB-4AAE-8C68-288E46216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AD31DC-BC3A-4F3D-B4EA-389D7104B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CACC9C-CFB0-4055-97AA-D001A45DA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777FCF-36BE-4EDB-8E5B-B5E09EAF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480441-D140-49C9-8C6F-35AEF24B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77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EC844-E604-400C-98C5-4D8BAA85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37E592-F284-4F05-B789-CAE36128D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608A7-4793-4752-9D1F-1E6C2211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A4D7A2-F0CC-452C-AF26-C200F59E0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813FFD-C4FA-484F-98A7-5F788B76B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48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17596BA-5423-4310-B0FE-4216BBF71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A75131A-25A7-4CFD-8348-704C6C624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9A4131-2745-4E3F-9A65-2B79E4B21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386739-7661-4CF8-B184-F8AB3A84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1F0D17-5C86-4138-85DC-F98707EF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87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80710-785A-4872-9CE9-28AA7858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A7DB06-BE43-4AA2-BF3C-2FB8B8189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79CC2A-08C9-4F90-B2C9-BFD73023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01A83E-BC4B-413A-A3F2-800814F16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E47A1C-FD62-4EE9-8FA0-06C519F8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1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6F8C2-4A40-42F3-A551-1B962B3D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3E12D6-AD4C-4783-A008-759080C30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A495A8-D41F-4AD1-9558-0A4A23C91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70D711-4F2F-46A4-A3CE-DAB5525E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C54D16-545A-4404-813F-80EE433E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99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D45AB-E94D-4AB3-9B52-2B1E7837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97ACE9-3C67-47F4-99F4-2B3DB194D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9324F6-6BE7-4B26-987F-993FAD24C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990173-887A-423B-B905-37BAA536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BDAECE-221A-45D0-978F-1ABD4490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482DD2-95DA-4C64-B401-9064DEA5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417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D5E1AD-CF0C-4695-954A-54C8715C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6F9D77-AE1B-415A-BC65-62267F7BC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CFC302-9436-425B-B6F9-28F7A38C54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644937-4832-4D11-8C88-F8BDC131E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AD5CA9F-CD8B-4ACD-82E5-E7D230B9BE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C0F275-46AD-40C5-A4A0-2D7179EBD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31A91F7-8BCB-405C-B12E-C6D43C4F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B16EF0E-F6E2-4BC6-A444-1E4880DCB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7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8F322-C38F-448E-A250-3918A232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A0E310-5CC2-482B-A8AB-39DB0714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DB76D3-0CA7-4C9B-BB16-E9ECF39E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E2589D-4005-40AF-B51E-B9A7AA2B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70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D99C0E9-84B8-4934-8AE5-0DE8629B7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41E7EA-D1C4-436E-81AA-68551D7CC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D9D436-19F9-4C0B-BB5C-28CDEFC9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60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BA1AF-FB5E-4DD0-BB55-EF81FC3E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26D2B-8EFB-4AA0-82BB-BC5A60FA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CE8807-C3D9-4C7B-97A3-936DA0FB6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34EE3F-8201-4F91-B930-B728F363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FD35FD-28AA-4B53-83D6-FF4F0C3C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AF5288-676F-4120-A501-2B26B627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030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F4CD32-24D1-41AA-B8BD-CE28AF2C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4653469-E11E-4B7F-BB6F-EA18FCD95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386E2C-63CF-4778-A75D-9D8DC261A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C3CAD1-C9B7-4670-936B-A0F08C7C1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F7BF67-8EE5-4CB0-B60C-A2FB596B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271930-26F6-4CB4-85F0-28A7BF99B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11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B9AB13C-36C4-458D-BFBC-624D79BA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4AFA38-12B2-4DE2-8A5E-A8210BBE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2CEBE7-F9C0-4EBC-85A2-67DC58E63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4FBF0-1DE3-484C-9366-D6B6E615D42B}" type="datetimeFigureOut">
              <a:rPr lang="de-DE" smtClean="0"/>
              <a:t>21.04.2021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87ACEA-FD62-46F5-BD4F-7D8AB340B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6300A1-B23B-4F43-94AE-DA8DDF2F0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08C42-82C8-4DDA-B720-9C52BABDC98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63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ochen, Fisch, Hydrozoen enthält.&#10;&#10;Automatisch generierte Beschreibung">
            <a:extLst>
              <a:ext uri="{FF2B5EF4-FFF2-40B4-BE49-F238E27FC236}">
                <a16:creationId xmlns:a16="http://schemas.microsoft.com/office/drawing/2014/main" id="{5C651985-BB9E-4CA6-AE15-1B1A5E9B1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" b="134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C4F4E76-B3B4-4A4A-AAAB-A639949AB1C7}"/>
              </a:ext>
            </a:extLst>
          </p:cNvPr>
          <p:cNvSpPr txBox="1"/>
          <p:nvPr/>
        </p:nvSpPr>
        <p:spPr>
          <a:xfrm>
            <a:off x="947772" y="534750"/>
            <a:ext cx="7478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Europa-Bold" panose="02000000000000000000" pitchFamily="50" charset="0"/>
              </a:rPr>
              <a:t>Transducers</a:t>
            </a:r>
            <a:r>
              <a:rPr lang="en-US" sz="3200" dirty="0">
                <a:solidFill>
                  <a:schemeClr val="bg1"/>
                </a:solidFill>
                <a:latin typeface="Europa-Light" panose="02000000000000000000" pitchFamily="50" charset="0"/>
              </a:rPr>
              <a:t> </a:t>
            </a:r>
          </a:p>
          <a:p>
            <a:r>
              <a:rPr lang="en-US" sz="3200" dirty="0">
                <a:solidFill>
                  <a:schemeClr val="bg1"/>
                </a:solidFill>
                <a:latin typeface="Europa-Light" panose="02000000000000000000" pitchFamily="50" charset="0"/>
              </a:rPr>
              <a:t>Mechanical and magnetic transducers I</a:t>
            </a:r>
            <a:endParaRPr lang="de-DE" sz="3200" dirty="0">
              <a:solidFill>
                <a:schemeClr val="bg1"/>
              </a:solidFill>
              <a:latin typeface="Europa-Light" panose="02000000000000000000" pitchFamily="50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4EE0DB-A79F-4964-B767-D564E45E42D1}"/>
              </a:ext>
            </a:extLst>
          </p:cNvPr>
          <p:cNvSpPr txBox="1"/>
          <p:nvPr/>
        </p:nvSpPr>
        <p:spPr>
          <a:xfrm>
            <a:off x="947772" y="2031308"/>
            <a:ext cx="9155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Europa-Bold" panose="02000000000000000000" pitchFamily="50" charset="0"/>
              </a:rPr>
              <a:t>Types of buttons</a:t>
            </a:r>
          </a:p>
          <a:p>
            <a:r>
              <a:rPr lang="en-US" dirty="0">
                <a:solidFill>
                  <a:schemeClr val="bg1"/>
                </a:solidFill>
                <a:latin typeface="Europa-Light" panose="02000000000000000000" pitchFamily="50" charset="0"/>
              </a:rPr>
              <a:t>push button | pressure sensor | tactile sensor</a:t>
            </a:r>
            <a:endParaRPr lang="de-DE" dirty="0">
              <a:solidFill>
                <a:schemeClr val="bg1"/>
              </a:solidFill>
              <a:latin typeface="Europa-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321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9F895C3-0200-407F-A6D5-9C59050BBC7B}"/>
              </a:ext>
            </a:extLst>
          </p:cNvPr>
          <p:cNvSpPr/>
          <p:nvPr/>
        </p:nvSpPr>
        <p:spPr>
          <a:xfrm>
            <a:off x="8672945" y="175491"/>
            <a:ext cx="3288146" cy="278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Person, Hand enthält.&#10;&#10;Automatisch generierte Beschreibung">
            <a:extLst>
              <a:ext uri="{FF2B5EF4-FFF2-40B4-BE49-F238E27FC236}">
                <a16:creationId xmlns:a16="http://schemas.microsoft.com/office/drawing/2014/main" id="{56E9AEEE-334E-4D2D-853B-3D6026759B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" b="210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896E34C-B4A9-4AFA-8A26-9A2EE6199171}"/>
              </a:ext>
            </a:extLst>
          </p:cNvPr>
          <p:cNvSpPr txBox="1"/>
          <p:nvPr/>
        </p:nvSpPr>
        <p:spPr>
          <a:xfrm>
            <a:off x="114299" y="6527482"/>
            <a:ext cx="4864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https://unsplash.com/photos/bsMFZ1957Zg</a:t>
            </a:r>
          </a:p>
        </p:txBody>
      </p:sp>
    </p:spTree>
    <p:extLst>
      <p:ext uri="{BB962C8B-B14F-4D97-AF65-F5344CB8AC3E}">
        <p14:creationId xmlns:p14="http://schemas.microsoft.com/office/powerpoint/2010/main" val="608209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452478D8-E6B6-41D7-B181-3451058165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E6183C-4BBF-4DD2-BCDB-BD22FAB44302}"/>
              </a:ext>
            </a:extLst>
          </p:cNvPr>
          <p:cNvSpPr txBox="1"/>
          <p:nvPr/>
        </p:nvSpPr>
        <p:spPr>
          <a:xfrm>
            <a:off x="114299" y="6527482"/>
            <a:ext cx="4864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https://www.kuechen-atlas.de/kuechenplanung/kochfelder/glaskeramik-ausstattung/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9F895C3-0200-407F-A6D5-9C59050BBC7B}"/>
              </a:ext>
            </a:extLst>
          </p:cNvPr>
          <p:cNvSpPr/>
          <p:nvPr/>
        </p:nvSpPr>
        <p:spPr>
          <a:xfrm>
            <a:off x="8672945" y="175491"/>
            <a:ext cx="3288146" cy="278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AA7AD9-0706-4B27-9B0C-3888A23C9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50" y="248155"/>
            <a:ext cx="2497337" cy="264405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E0568F4-0BB2-45C9-AB30-2FD456C53E16}"/>
              </a:ext>
            </a:extLst>
          </p:cNvPr>
          <p:cNvSpPr txBox="1"/>
          <p:nvPr/>
        </p:nvSpPr>
        <p:spPr>
          <a:xfrm>
            <a:off x="7213600" y="6525000"/>
            <a:ext cx="4864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https://de.wikipedia.org/wiki/Touchscreen#/media/Datei:TouchScreen_capacitive.svg</a:t>
            </a:r>
          </a:p>
        </p:txBody>
      </p:sp>
    </p:spTree>
    <p:extLst>
      <p:ext uri="{BB962C8B-B14F-4D97-AF65-F5344CB8AC3E}">
        <p14:creationId xmlns:p14="http://schemas.microsoft.com/office/powerpoint/2010/main" val="2836297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9F895C3-0200-407F-A6D5-9C59050BBC7B}"/>
              </a:ext>
            </a:extLst>
          </p:cNvPr>
          <p:cNvSpPr/>
          <p:nvPr/>
        </p:nvSpPr>
        <p:spPr>
          <a:xfrm>
            <a:off x="8672945" y="175491"/>
            <a:ext cx="3288146" cy="278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4FFB2CAD-3A1A-4CB2-9A36-D77356824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r="24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D501047-07F5-4D7B-B9E6-4842B34268C5}"/>
              </a:ext>
            </a:extLst>
          </p:cNvPr>
          <p:cNvSpPr txBox="1"/>
          <p:nvPr/>
        </p:nvSpPr>
        <p:spPr>
          <a:xfrm>
            <a:off x="114299" y="6527482"/>
            <a:ext cx="48641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Autodesk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Tinkercad</a:t>
            </a:r>
            <a:endParaRPr lang="de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0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9F895C3-0200-407F-A6D5-9C59050BBC7B}"/>
              </a:ext>
            </a:extLst>
          </p:cNvPr>
          <p:cNvSpPr/>
          <p:nvPr/>
        </p:nvSpPr>
        <p:spPr>
          <a:xfrm>
            <a:off x="8672945" y="175491"/>
            <a:ext cx="3288146" cy="278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7C1C3C6-E42B-4C01-981B-8A80C3C0E8B6}"/>
              </a:ext>
            </a:extLst>
          </p:cNvPr>
          <p:cNvSpPr/>
          <p:nvPr/>
        </p:nvSpPr>
        <p:spPr>
          <a:xfrm>
            <a:off x="4045258" y="2337315"/>
            <a:ext cx="4101484" cy="10916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Bild </a:t>
            </a:r>
            <a:r>
              <a:rPr lang="de-DE" sz="2400" dirty="0" err="1"/>
              <a:t>Schaltplan+erklärung</a:t>
            </a:r>
            <a:endParaRPr lang="de-DE" sz="2400" dirty="0"/>
          </a:p>
        </p:txBody>
      </p:sp>
      <p:pic>
        <p:nvPicPr>
          <p:cNvPr id="4" name="Grafik 3" descr="Ein Bild, das Text, Boden, drinnen enthält.&#10;&#10;Automatisch generierte Beschreibung">
            <a:extLst>
              <a:ext uri="{FF2B5EF4-FFF2-40B4-BE49-F238E27FC236}">
                <a16:creationId xmlns:a16="http://schemas.microsoft.com/office/drawing/2014/main" id="{69A3763C-EB48-480B-9A12-4A72392BE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6" b="379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7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9F895C3-0200-407F-A6D5-9C59050BBC7B}"/>
              </a:ext>
            </a:extLst>
          </p:cNvPr>
          <p:cNvSpPr/>
          <p:nvPr/>
        </p:nvSpPr>
        <p:spPr>
          <a:xfrm>
            <a:off x="8672945" y="175491"/>
            <a:ext cx="3288146" cy="278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8E9BE8-7921-479D-8B05-2DD58A44C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44"/>
          <a:stretch/>
        </p:blipFill>
        <p:spPr>
          <a:xfrm>
            <a:off x="1" y="0"/>
            <a:ext cx="1229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0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F9F895C3-0200-407F-A6D5-9C59050BBC7B}"/>
              </a:ext>
            </a:extLst>
          </p:cNvPr>
          <p:cNvSpPr/>
          <p:nvPr/>
        </p:nvSpPr>
        <p:spPr>
          <a:xfrm>
            <a:off x="8672945" y="175491"/>
            <a:ext cx="3288146" cy="2789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MAH01519">
            <a:hlinkClick r:id="" action="ppaction://media"/>
            <a:extLst>
              <a:ext uri="{FF2B5EF4-FFF2-40B4-BE49-F238E27FC236}">
                <a16:creationId xmlns:a16="http://schemas.microsoft.com/office/drawing/2014/main" id="{301B285C-56F1-43D3-8479-C4F44A524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Rochen, Fisch, Hydrozoen enthält.&#10;&#10;Automatisch generierte Beschreibung">
            <a:extLst>
              <a:ext uri="{FF2B5EF4-FFF2-40B4-BE49-F238E27FC236}">
                <a16:creationId xmlns:a16="http://schemas.microsoft.com/office/drawing/2014/main" id="{5C651985-BB9E-4CA6-AE15-1B1A5E9B1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" b="134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C4F4E76-B3B4-4A4A-AAAB-A639949AB1C7}"/>
              </a:ext>
            </a:extLst>
          </p:cNvPr>
          <p:cNvSpPr txBox="1"/>
          <p:nvPr/>
        </p:nvSpPr>
        <p:spPr>
          <a:xfrm>
            <a:off x="2356701" y="1083390"/>
            <a:ext cx="7478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0" dirty="0">
                <a:solidFill>
                  <a:schemeClr val="bg1"/>
                </a:solidFill>
                <a:latin typeface="Europa-Regular" panose="02000000000000000000" pitchFamily="50" charset="0"/>
              </a:rPr>
              <a:t>Vielen</a:t>
            </a:r>
            <a:r>
              <a:rPr lang="en-US" sz="8000" dirty="0">
                <a:solidFill>
                  <a:schemeClr val="bg1"/>
                </a:solidFill>
                <a:latin typeface="Europa-Regular" panose="02000000000000000000" pitchFamily="50" charset="0"/>
              </a:rPr>
              <a:t> Dank!</a:t>
            </a:r>
            <a:endParaRPr lang="de-DE" sz="8000" dirty="0">
              <a:solidFill>
                <a:schemeClr val="bg1"/>
              </a:solidFill>
              <a:latin typeface="Europa-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8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Rochen, Fisch, Hydrozoen enthält.&#10;&#10;Automatisch generierte Beschreibung">
            <a:extLst>
              <a:ext uri="{FF2B5EF4-FFF2-40B4-BE49-F238E27FC236}">
                <a16:creationId xmlns:a16="http://schemas.microsoft.com/office/drawing/2014/main" id="{FDD7D7BB-9F40-4126-B3F3-A08361908E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" b="134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C4F4E76-B3B4-4A4A-AAAB-A639949AB1C7}"/>
              </a:ext>
            </a:extLst>
          </p:cNvPr>
          <p:cNvSpPr txBox="1"/>
          <p:nvPr/>
        </p:nvSpPr>
        <p:spPr>
          <a:xfrm>
            <a:off x="947772" y="534750"/>
            <a:ext cx="8125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Europa-Bold" panose="02000000000000000000" pitchFamily="50" charset="0"/>
              </a:rPr>
              <a:t>Agenda</a:t>
            </a:r>
            <a:endParaRPr lang="en-US" sz="3200" dirty="0">
              <a:solidFill>
                <a:schemeClr val="bg1"/>
              </a:solidFill>
              <a:latin typeface="Europa-Light" panose="02000000000000000000" pitchFamily="50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0487AB8-CCD7-4EEE-A5EE-99C947AD5455}"/>
              </a:ext>
            </a:extLst>
          </p:cNvPr>
          <p:cNvSpPr txBox="1"/>
          <p:nvPr/>
        </p:nvSpPr>
        <p:spPr>
          <a:xfrm>
            <a:off x="1333298" y="1370742"/>
            <a:ext cx="91550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de-DE" sz="2400" dirty="0">
                <a:solidFill>
                  <a:schemeClr val="bg1"/>
                </a:solidFill>
                <a:latin typeface="Europa-Light" panose="02000000000000000000" pitchFamily="50" charset="0"/>
              </a:rPr>
              <a:t>Mechanische und Magnetische Wandler</a:t>
            </a:r>
          </a:p>
          <a:p>
            <a:pPr>
              <a:spcAft>
                <a:spcPts val="500"/>
              </a:spcAft>
            </a:pPr>
            <a:r>
              <a:rPr lang="en-GB" sz="2400" dirty="0">
                <a:solidFill>
                  <a:schemeClr val="bg1"/>
                </a:solidFill>
                <a:latin typeface="Europa-Light" panose="02000000000000000000" pitchFamily="50" charset="0"/>
              </a:rPr>
              <a:t>Types of Buttons</a:t>
            </a:r>
          </a:p>
          <a:p>
            <a:pPr>
              <a:spcAft>
                <a:spcPts val="500"/>
              </a:spcAft>
            </a:pPr>
            <a:r>
              <a:rPr lang="de-DE" sz="2400" dirty="0">
                <a:solidFill>
                  <a:schemeClr val="bg1"/>
                </a:solidFill>
                <a:latin typeface="Europa-Light" panose="02000000000000000000" pitchFamily="50" charset="0"/>
              </a:rPr>
              <a:t>Praktischer Teil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7A5851-6B0F-448A-9B5D-E88189B471FB}"/>
              </a:ext>
            </a:extLst>
          </p:cNvPr>
          <p:cNvSpPr txBox="1"/>
          <p:nvPr/>
        </p:nvSpPr>
        <p:spPr>
          <a:xfrm>
            <a:off x="947773" y="1321680"/>
            <a:ext cx="7710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  <a:latin typeface="Europa-Bold" panose="02000000000000000000" pitchFamily="50" charset="0"/>
              </a:rPr>
              <a:t>1.</a:t>
            </a:r>
          </a:p>
          <a:p>
            <a:r>
              <a:rPr lang="de-DE" sz="2800" dirty="0">
                <a:solidFill>
                  <a:schemeClr val="bg1"/>
                </a:solidFill>
                <a:latin typeface="Europa-Bold" panose="02000000000000000000" pitchFamily="50" charset="0"/>
              </a:rPr>
              <a:t>2.</a:t>
            </a:r>
          </a:p>
          <a:p>
            <a:r>
              <a:rPr lang="de-DE" sz="2800" dirty="0">
                <a:solidFill>
                  <a:schemeClr val="bg1"/>
                </a:solidFill>
                <a:latin typeface="Europa-Bold" panose="02000000000000000000" pitchFamily="50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51167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E795C13-5F9B-4572-B580-B3F0F2A48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6" y="2008714"/>
            <a:ext cx="4255363" cy="3191522"/>
          </a:xfrm>
          <a:prstGeom prst="rect">
            <a:avLst/>
          </a:prstGeom>
        </p:spPr>
      </p:pic>
      <p:pic>
        <p:nvPicPr>
          <p:cNvPr id="9" name="Grafik 8" descr="Ein Bild, das Mikrofon enthält.&#10;&#10;Automatisch generierte Beschreibung">
            <a:extLst>
              <a:ext uri="{FF2B5EF4-FFF2-40B4-BE49-F238E27FC236}">
                <a16:creationId xmlns:a16="http://schemas.microsoft.com/office/drawing/2014/main" id="{76FA14F8-DEE9-471C-954C-375B99038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37" y="852576"/>
            <a:ext cx="6870463" cy="515284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F509EDB-E3C6-4AD7-B80D-DC3B063B7155}"/>
              </a:ext>
            </a:extLst>
          </p:cNvPr>
          <p:cNvSpPr txBox="1"/>
          <p:nvPr/>
        </p:nvSpPr>
        <p:spPr>
          <a:xfrm>
            <a:off x="114299" y="6527482"/>
            <a:ext cx="4255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https://www.pollin.de/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51136D-F2AE-4CDB-AE22-D25E9D8B3A89}"/>
              </a:ext>
            </a:extLst>
          </p:cNvPr>
          <p:cNvSpPr txBox="1"/>
          <p:nvPr/>
        </p:nvSpPr>
        <p:spPr>
          <a:xfrm>
            <a:off x="6096000" y="6527482"/>
            <a:ext cx="5024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https://www.steinigke.de/de/mpn13000445-omnitronic-m-60-dynamisches-mikrofon.html</a:t>
            </a:r>
          </a:p>
        </p:txBody>
      </p:sp>
    </p:spTree>
    <p:extLst>
      <p:ext uri="{BB962C8B-B14F-4D97-AF65-F5344CB8AC3E}">
        <p14:creationId xmlns:p14="http://schemas.microsoft.com/office/powerpoint/2010/main" val="3306058706"/>
      </p:ext>
    </p:extLst>
  </p:cSld>
  <p:clrMapOvr>
    <a:masterClrMapping/>
  </p:clrMapOvr>
  <p:transition advClick="0" advTm="4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FAD02223-160E-48EC-B449-3F413F728C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E20"/>
          </a:solidFill>
          <a:ln w="25400">
            <a:noFill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5C70B85-68B7-42FC-92C6-DEDF88EB93B3}"/>
              </a:ext>
            </a:extLst>
          </p:cNvPr>
          <p:cNvSpPr/>
          <p:nvPr/>
        </p:nvSpPr>
        <p:spPr>
          <a:xfrm>
            <a:off x="3173963" y="1911423"/>
            <a:ext cx="1436915" cy="95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/>
              <a:t>Wandler</a:t>
            </a:r>
            <a:endParaRPr lang="en-US" sz="1600" b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F7D4DE-893B-40A0-9AE2-C0E5C0097A60}"/>
              </a:ext>
            </a:extLst>
          </p:cNvPr>
          <p:cNvSpPr/>
          <p:nvPr/>
        </p:nvSpPr>
        <p:spPr>
          <a:xfrm>
            <a:off x="6355702" y="1911423"/>
            <a:ext cx="1436915" cy="95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Signal conditioning unit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B55A9C5-F580-4AB4-A501-28E145455864}"/>
              </a:ext>
            </a:extLst>
          </p:cNvPr>
          <p:cNvSpPr/>
          <p:nvPr/>
        </p:nvSpPr>
        <p:spPr>
          <a:xfrm>
            <a:off x="9033588" y="1911423"/>
            <a:ext cx="1436915" cy="956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Data representation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74F9B88-5A89-4641-BE33-5FF38DCDE44A}"/>
              </a:ext>
            </a:extLst>
          </p:cNvPr>
          <p:cNvSpPr txBox="1"/>
          <p:nvPr/>
        </p:nvSpPr>
        <p:spPr>
          <a:xfrm>
            <a:off x="1363825" y="1884600"/>
            <a:ext cx="1240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</a:rPr>
              <a:t>Physikalische Größe </a:t>
            </a:r>
            <a:br>
              <a:rPr lang="de-DE" sz="1400" b="1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wie z.B. Druck, Temperatur, Schall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C59695D-830A-4A44-B477-9E9EFDB59FDA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4610878" y="2389556"/>
            <a:ext cx="174482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AB9F200-942E-4357-9E24-AA096C310FA0}"/>
              </a:ext>
            </a:extLst>
          </p:cNvPr>
          <p:cNvCxnSpPr>
            <a:endCxn id="2" idx="1"/>
          </p:cNvCxnSpPr>
          <p:nvPr/>
        </p:nvCxnSpPr>
        <p:spPr>
          <a:xfrm>
            <a:off x="2604796" y="2389555"/>
            <a:ext cx="569167" cy="1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7072E04-0CF2-486A-A95E-AFBD01F804EE}"/>
              </a:ext>
            </a:extLst>
          </p:cNvPr>
          <p:cNvSpPr txBox="1"/>
          <p:nvPr/>
        </p:nvSpPr>
        <p:spPr>
          <a:xfrm>
            <a:off x="4626915" y="2036886"/>
            <a:ext cx="172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Elektrische Größe 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02641877-E13C-4122-8BAD-D13C2B084E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7792617" y="2389556"/>
            <a:ext cx="1240971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6A276694-3428-4FAB-A1E6-A8DBE70FAB27}"/>
              </a:ext>
            </a:extLst>
          </p:cNvPr>
          <p:cNvSpPr txBox="1"/>
          <p:nvPr/>
        </p:nvSpPr>
        <p:spPr>
          <a:xfrm>
            <a:off x="7888929" y="2036887"/>
            <a:ext cx="107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Normierung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277F5A8-B5E7-4171-BACE-F8F34CFEE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097710"/>
            <a:ext cx="1956318" cy="1883064"/>
          </a:xfrm>
          <a:prstGeom prst="rect">
            <a:avLst/>
          </a:prstGeom>
        </p:spPr>
      </p:pic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8334F376-4963-4FA6-9256-9A630E46C907}"/>
              </a:ext>
            </a:extLst>
          </p:cNvPr>
          <p:cNvCxnSpPr>
            <a:cxnSpLocks/>
          </p:cNvCxnSpPr>
          <p:nvPr/>
        </p:nvCxnSpPr>
        <p:spPr>
          <a:xfrm>
            <a:off x="6644951" y="3469173"/>
            <a:ext cx="1243978" cy="93212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92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astatur, Computer, Elektronik, drinnen enthält.&#10;&#10;Automatisch generierte Beschreibung">
            <a:extLst>
              <a:ext uri="{FF2B5EF4-FFF2-40B4-BE49-F238E27FC236}">
                <a16:creationId xmlns:a16="http://schemas.microsoft.com/office/drawing/2014/main" id="{1B4D5D12-D1BE-4824-8EFD-AC0BF6FB4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0" b="91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69B849-C138-4E11-8B35-0FFA29765C4C}"/>
              </a:ext>
            </a:extLst>
          </p:cNvPr>
          <p:cNvSpPr txBox="1"/>
          <p:nvPr/>
        </p:nvSpPr>
        <p:spPr>
          <a:xfrm>
            <a:off x="114299" y="6527482"/>
            <a:ext cx="5316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https://www.melinaelisa.com/my-sites-been-down/dries-augustyns-58asfvap2y4-unsplash/</a:t>
            </a:r>
          </a:p>
        </p:txBody>
      </p:sp>
    </p:spTree>
    <p:extLst>
      <p:ext uri="{BB962C8B-B14F-4D97-AF65-F5344CB8AC3E}">
        <p14:creationId xmlns:p14="http://schemas.microsoft.com/office/powerpoint/2010/main" val="43796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A6C7489B-A454-4E53-ADEE-2A95CA6B5D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Text, Gerät enthält.&#10;&#10;Automatisch generierte Beschreibung">
            <a:extLst>
              <a:ext uri="{FF2B5EF4-FFF2-40B4-BE49-F238E27FC236}">
                <a16:creationId xmlns:a16="http://schemas.microsoft.com/office/drawing/2014/main" id="{0653C3A7-0A83-486B-AEE1-1FAD59A95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5" y="1244130"/>
            <a:ext cx="9160030" cy="45800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43015A-2329-4EB3-A7A2-8D656757CB79}"/>
              </a:ext>
            </a:extLst>
          </p:cNvPr>
          <p:cNvSpPr txBox="1"/>
          <p:nvPr/>
        </p:nvSpPr>
        <p:spPr>
          <a:xfrm>
            <a:off x="114299" y="6527482"/>
            <a:ext cx="5316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https://gfycat.com/ashamedloathsomegoldeneye</a:t>
            </a:r>
          </a:p>
        </p:txBody>
      </p:sp>
    </p:spTree>
    <p:extLst>
      <p:ext uri="{BB962C8B-B14F-4D97-AF65-F5344CB8AC3E}">
        <p14:creationId xmlns:p14="http://schemas.microsoft.com/office/powerpoint/2010/main" val="2221863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6435079-25D2-4F96-BEB9-1DB390BB7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89EB771-3701-4687-9794-3BFEA0639B4B}"/>
              </a:ext>
            </a:extLst>
          </p:cNvPr>
          <p:cNvSpPr txBox="1"/>
          <p:nvPr/>
        </p:nvSpPr>
        <p:spPr>
          <a:xfrm>
            <a:off x="114299" y="6527482"/>
            <a:ext cx="4255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https://aws.amazon.com/de/iotbutton/</a:t>
            </a:r>
          </a:p>
        </p:txBody>
      </p:sp>
    </p:spTree>
    <p:extLst>
      <p:ext uri="{BB962C8B-B14F-4D97-AF65-F5344CB8AC3E}">
        <p14:creationId xmlns:p14="http://schemas.microsoft.com/office/powerpoint/2010/main" val="3493963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C4AE2B8D-3A96-4825-9501-F1D6CB81D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6CA5398-5D47-40C2-8593-C6D254211997}"/>
              </a:ext>
            </a:extLst>
          </p:cNvPr>
          <p:cNvSpPr/>
          <p:nvPr/>
        </p:nvSpPr>
        <p:spPr>
          <a:xfrm>
            <a:off x="8160152" y="236622"/>
            <a:ext cx="3838084" cy="2217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C023FC-CB26-42D9-8DD2-249B8AF27831}"/>
              </a:ext>
            </a:extLst>
          </p:cNvPr>
          <p:cNvSpPr txBox="1"/>
          <p:nvPr/>
        </p:nvSpPr>
        <p:spPr>
          <a:xfrm>
            <a:off x="114299" y="6527482"/>
            <a:ext cx="5316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https://beyondthescreen.design.haw-hamburg.de/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4A0A2E-7BD8-4165-9BE4-890D89769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557" y="444681"/>
            <a:ext cx="3359274" cy="18010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FF9C231-B7C9-45AC-8DBD-DE1A2E487788}"/>
              </a:ext>
            </a:extLst>
          </p:cNvPr>
          <p:cNvSpPr txBox="1"/>
          <p:nvPr/>
        </p:nvSpPr>
        <p:spPr>
          <a:xfrm>
            <a:off x="8160152" y="6498267"/>
            <a:ext cx="5316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https://blog.wika.de/know-how/funktionsprinzip-resistiver-drucksensor/</a:t>
            </a:r>
          </a:p>
        </p:txBody>
      </p:sp>
    </p:spTree>
    <p:extLst>
      <p:ext uri="{BB962C8B-B14F-4D97-AF65-F5344CB8AC3E}">
        <p14:creationId xmlns:p14="http://schemas.microsoft.com/office/powerpoint/2010/main" val="226177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ktile Sensorsysteme">
            <a:hlinkClick r:id="" action="ppaction://media"/>
            <a:extLst>
              <a:ext uri="{FF2B5EF4-FFF2-40B4-BE49-F238E27FC236}">
                <a16:creationId xmlns:a16="http://schemas.microsoft.com/office/drawing/2014/main" id="{753F14A4-863D-402E-A143-CA59FD609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99FB098-4614-4588-8612-C00A8358CE4F}"/>
              </a:ext>
            </a:extLst>
          </p:cNvPr>
          <p:cNvSpPr txBox="1"/>
          <p:nvPr/>
        </p:nvSpPr>
        <p:spPr>
          <a:xfrm>
            <a:off x="114299" y="6527482"/>
            <a:ext cx="5316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https://www.youtube.com/watch?app=desktop&amp;v=5bUtGeaQRVk&amp;ab_channel=OwnGalaxy</a:t>
            </a:r>
          </a:p>
        </p:txBody>
      </p:sp>
    </p:spTree>
    <p:extLst>
      <p:ext uri="{BB962C8B-B14F-4D97-AF65-F5344CB8AC3E}">
        <p14:creationId xmlns:p14="http://schemas.microsoft.com/office/powerpoint/2010/main" val="200817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</Words>
  <Application>Microsoft Office PowerPoint</Application>
  <PresentationFormat>Breitbild</PresentationFormat>
  <Paragraphs>47</Paragraphs>
  <Slides>16</Slides>
  <Notes>16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Europa-Bold</vt:lpstr>
      <vt:lpstr>Europa-Light</vt:lpstr>
      <vt:lpstr>Europa-Regular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Apfel</dc:creator>
  <cp:lastModifiedBy>Daniel Apfel</cp:lastModifiedBy>
  <cp:revision>54</cp:revision>
  <dcterms:created xsi:type="dcterms:W3CDTF">2021-04-02T09:41:21Z</dcterms:created>
  <dcterms:modified xsi:type="dcterms:W3CDTF">2021-04-21T15:58:43Z</dcterms:modified>
</cp:coreProperties>
</file>